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5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1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2" r:id="rId21"/>
    <p:sldId id="313" r:id="rId22"/>
    <p:sldId id="314" r:id="rId23"/>
    <p:sldId id="302" r:id="rId24"/>
    <p:sldId id="311" r:id="rId25"/>
    <p:sldId id="315" r:id="rId26"/>
    <p:sldId id="316" r:id="rId27"/>
    <p:sldId id="317" r:id="rId28"/>
    <p:sldId id="318" r:id="rId29"/>
    <p:sldId id="300" r:id="rId30"/>
    <p:sldId id="340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1" r:id="rId53"/>
    <p:sldId id="342" r:id="rId54"/>
    <p:sldId id="263" r:id="rId55"/>
    <p:sldId id="264" r:id="rId56"/>
    <p:sldId id="265" r:id="rId57"/>
    <p:sldId id="266" r:id="rId5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60"/>
      <p:bold r:id="rId61"/>
      <p:italic r:id="rId62"/>
      <p:boldItalic r:id="rId63"/>
    </p:embeddedFont>
    <p:embeddedFont>
      <p:font typeface="Roboto Medium" panose="02000000000000000000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E9E839-3398-4EA8-A799-7688A49EF200}">
  <a:tblStyle styleId="{BFE9E839-3398-4EA8-A799-7688A49EF2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91"/>
  </p:normalViewPr>
  <p:slideViewPr>
    <p:cSldViewPr snapToGrid="0">
      <p:cViewPr>
        <p:scale>
          <a:sx n="144" d="100"/>
          <a:sy n="144" d="100"/>
        </p:scale>
        <p:origin x="744" y="2216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4.fntdata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font" Target="fonts/font7.fntdata"/><Relationship Id="rId5" Type="http://schemas.openxmlformats.org/officeDocument/2006/relationships/slide" Target="slides/slide2.xml"/><Relationship Id="rId61" Type="http://schemas.openxmlformats.org/officeDocument/2006/relationships/font" Target="fonts/font2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5.fntdata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3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{BFE9E839-3398-4EA8-A799-7688A49EF200}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{BFE9E839-3398-4EA8-A799-7688A49EF200}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Создание и тестирование высоконагруженного отказоустойчивого кластера </a:t>
            </a:r>
            <a:r>
              <a:rPr lang="en-GB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PostgreSQL </a:t>
            </a:r>
            <a:r>
              <a:rPr lang="en-GB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</a:t>
            </a: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 базе </a:t>
            </a:r>
            <a:r>
              <a:rPr lang="ru-RU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GB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atroni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4"/>
            <a:ext cx="6405394" cy="615143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6063390" cy="71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PostgreSQL </a:t>
            </a: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для администраторов баз данных и разработчиков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12A77-7BFD-242E-D808-188F58F0C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 err="1"/>
              <a:t>dockerfile</a:t>
            </a:r>
            <a:r>
              <a:rPr lang="en-GB" dirty="0"/>
              <a:t>)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AC3FC-6ECE-F702-C68B-671A62D31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555" y="1426469"/>
            <a:ext cx="3789595" cy="285135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DCCC6-D6A6-18BA-ADB2-9AA132D94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Сборка на основе образа </a:t>
            </a:r>
            <a:r>
              <a:rPr lang="en-GB" dirty="0"/>
              <a:t>PG17</a:t>
            </a:r>
          </a:p>
          <a:p>
            <a:r>
              <a:rPr lang="ru-RU" dirty="0"/>
              <a:t>Обновление кеша репозиториев и установка</a:t>
            </a:r>
            <a:br>
              <a:rPr lang="ru-RU" dirty="0"/>
            </a:br>
            <a:r>
              <a:rPr lang="ru-RU" dirty="0"/>
              <a:t>необходимых библиотек</a:t>
            </a:r>
          </a:p>
          <a:p>
            <a:r>
              <a:rPr lang="ru-RU" dirty="0"/>
              <a:t>Создание виртуального окружения,</a:t>
            </a:r>
            <a:br>
              <a:rPr lang="ru-RU" dirty="0"/>
            </a:br>
            <a:r>
              <a:rPr lang="ru-RU" dirty="0"/>
              <a:t>обновление установщика и установка </a:t>
            </a:r>
            <a:r>
              <a:rPr lang="en-RU" dirty="0"/>
              <a:t>Patroni</a:t>
            </a:r>
            <a:endParaRPr lang="ru-RU" dirty="0"/>
          </a:p>
          <a:p>
            <a:r>
              <a:rPr lang="ru-RU" dirty="0"/>
              <a:t>Создание </a:t>
            </a:r>
            <a:r>
              <a:rPr lang="ru-RU" dirty="0" err="1"/>
              <a:t>симлинок</a:t>
            </a:r>
            <a:r>
              <a:rPr lang="ru-RU" dirty="0"/>
              <a:t> для их видимости в </a:t>
            </a:r>
            <a:r>
              <a:rPr lang="en-GB" dirty="0"/>
              <a:t>PATH</a:t>
            </a:r>
          </a:p>
          <a:p>
            <a:r>
              <a:rPr lang="ru-RU" dirty="0"/>
              <a:t>Наложение прав на папку для данных БД</a:t>
            </a:r>
          </a:p>
          <a:p>
            <a:r>
              <a:rPr lang="ru-RU" dirty="0"/>
              <a:t>Назначение пользователя, из-под которого</a:t>
            </a:r>
            <a:br>
              <a:rPr lang="ru-RU" dirty="0"/>
            </a:br>
            <a:r>
              <a:rPr lang="ru-RU" dirty="0"/>
              <a:t>работает образ, в качестве </a:t>
            </a:r>
            <a:r>
              <a:rPr lang="en-GB" dirty="0" err="1"/>
              <a:t>postgres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1911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F16AF-6491-176D-AC9B-69BB2E915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/>
              <a:t>.env)</a:t>
            </a:r>
            <a:r>
              <a:rPr lang="ru-RU" dirty="0"/>
              <a:t> – файл переменных окружения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7278D7-98EE-A866-8F3C-63CF8EC45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330" y="1587263"/>
            <a:ext cx="4126502" cy="178541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6A297-C9FD-7266-B2B2-7D9B13F64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232" y="1587263"/>
            <a:ext cx="8520600" cy="3416400"/>
          </a:xfrm>
        </p:spPr>
        <p:txBody>
          <a:bodyPr/>
          <a:lstStyle/>
          <a:p>
            <a:r>
              <a:rPr lang="ru-RU" dirty="0"/>
              <a:t>Имя роли для репликации</a:t>
            </a:r>
          </a:p>
          <a:p>
            <a:r>
              <a:rPr lang="ru-RU" dirty="0"/>
              <a:t>Пароль роли для репликации</a:t>
            </a:r>
          </a:p>
          <a:p>
            <a:r>
              <a:rPr lang="ru-RU" dirty="0"/>
              <a:t>Имя роли суперпользователя</a:t>
            </a:r>
          </a:p>
          <a:p>
            <a:r>
              <a:rPr lang="ru-RU" dirty="0"/>
              <a:t>Пароль роли суперпользователя</a:t>
            </a:r>
          </a:p>
          <a:p>
            <a:r>
              <a:rPr lang="ru-RU" dirty="0"/>
              <a:t>Пароль роли суперпользователя для</a:t>
            </a:r>
            <a:br>
              <a:rPr lang="ru-RU" dirty="0"/>
            </a:br>
            <a:r>
              <a:rPr lang="ru-RU" dirty="0"/>
              <a:t>управления кластером</a:t>
            </a:r>
          </a:p>
          <a:p>
            <a:r>
              <a:rPr lang="ru-RU" dirty="0"/>
              <a:t>Идентификатор для отправки уведомлений</a:t>
            </a:r>
          </a:p>
          <a:p>
            <a:r>
              <a:rPr lang="ru-RU" dirty="0"/>
              <a:t>Адрес для отправки уведомлений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34515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402D-06C4-EF49-78EB-75C74D70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/>
              <a:t>docker-</a:t>
            </a:r>
            <a:r>
              <a:rPr lang="en-GB" dirty="0" err="1"/>
              <a:t>compose.yml</a:t>
            </a:r>
            <a:r>
              <a:rPr lang="en-GB" dirty="0"/>
              <a:t>).1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814EC-A802-5E75-E4EF-1C9CFFEEF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561" y="1305940"/>
            <a:ext cx="3880439" cy="3416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7840A-CB64-1CC4-9D22-224B81977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305940"/>
            <a:ext cx="8520600" cy="3416400"/>
          </a:xfrm>
        </p:spPr>
        <p:txBody>
          <a:bodyPr/>
          <a:lstStyle/>
          <a:p>
            <a:r>
              <a:rPr lang="ru-RU" dirty="0"/>
              <a:t>1 часть основного файла проекта </a:t>
            </a:r>
            <a:r>
              <a:rPr lang="en-GB" dirty="0"/>
              <a:t>docker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которая содержит сборку образа </a:t>
            </a:r>
            <a:r>
              <a:rPr lang="en-GB" dirty="0"/>
              <a:t>Patroni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указание сети, переменных виртуального</a:t>
            </a:r>
            <a:br>
              <a:rPr lang="ru-RU" dirty="0"/>
            </a:br>
            <a:r>
              <a:rPr lang="ru-RU" dirty="0"/>
              <a:t>окружения и параметры логирования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310784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4BA87-1D80-7E4E-88C6-65E575DA1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C036F-EC34-92DC-C30F-89EC72AD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/>
              <a:t>docker-</a:t>
            </a:r>
            <a:r>
              <a:rPr lang="en-GB" dirty="0" err="1"/>
              <a:t>compose.yml</a:t>
            </a:r>
            <a:r>
              <a:rPr lang="en-GB" dirty="0"/>
              <a:t>).</a:t>
            </a:r>
            <a:r>
              <a:rPr lang="ru-RU" dirty="0"/>
              <a:t>2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3FB6A-A931-43DC-8DFC-CCD83C0A5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305940"/>
            <a:ext cx="8520600" cy="3416400"/>
          </a:xfrm>
        </p:spPr>
        <p:txBody>
          <a:bodyPr/>
          <a:lstStyle/>
          <a:p>
            <a:r>
              <a:rPr lang="ru-RU" dirty="0"/>
              <a:t>2 часть основного файла проекта </a:t>
            </a:r>
            <a:r>
              <a:rPr lang="en-GB" dirty="0"/>
              <a:t>docker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которая содержит</a:t>
            </a:r>
            <a:br>
              <a:rPr lang="ru-RU" dirty="0"/>
            </a:br>
            <a:r>
              <a:rPr lang="ru-RU" dirty="0"/>
              <a:t>указание образа </a:t>
            </a:r>
            <a:r>
              <a:rPr lang="en-GB" dirty="0" err="1"/>
              <a:t>etcd</a:t>
            </a:r>
            <a:r>
              <a:rPr lang="en-GB" dirty="0"/>
              <a:t>,</a:t>
            </a:r>
            <a:br>
              <a:rPr lang="ru-RU" dirty="0"/>
            </a:br>
            <a:r>
              <a:rPr lang="ru-RU" dirty="0"/>
              <a:t>переменные окружения,</a:t>
            </a:r>
            <a:br>
              <a:rPr lang="ru-RU" dirty="0"/>
            </a:br>
            <a:r>
              <a:rPr lang="ru-RU" dirty="0"/>
              <a:t>сеть и параметры</a:t>
            </a:r>
            <a:br>
              <a:rPr lang="ru-RU" dirty="0"/>
            </a:br>
            <a:r>
              <a:rPr lang="ru-RU" dirty="0"/>
              <a:t>логирования</a:t>
            </a:r>
          </a:p>
          <a:p>
            <a:pPr marL="133350" indent="0">
              <a:buNone/>
            </a:pP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31ACB-F976-53B1-CBC4-EDDF3D9FE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294" y="1726350"/>
            <a:ext cx="5634855" cy="308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31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FAD87-308C-7242-8854-32EEC78E1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5F1AE-BB9D-A876-051D-3A331C662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/>
              <a:t>docker-</a:t>
            </a:r>
            <a:r>
              <a:rPr lang="en-GB" dirty="0" err="1"/>
              <a:t>compose.yml</a:t>
            </a:r>
            <a:r>
              <a:rPr lang="en-GB" dirty="0"/>
              <a:t>).</a:t>
            </a:r>
            <a:r>
              <a:rPr lang="ru-RU" dirty="0"/>
              <a:t>3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CDE42-0BF5-33D3-D5A0-84140D0AA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305940"/>
            <a:ext cx="8520600" cy="3416400"/>
          </a:xfrm>
        </p:spPr>
        <p:txBody>
          <a:bodyPr/>
          <a:lstStyle/>
          <a:p>
            <a:r>
              <a:rPr lang="ru-RU" dirty="0"/>
              <a:t>3 часть основного файла проекта </a:t>
            </a:r>
            <a:r>
              <a:rPr lang="en-GB" dirty="0"/>
              <a:t>docker</a:t>
            </a:r>
            <a:r>
              <a:rPr lang="ru-RU" dirty="0"/>
              <a:t>, в которой указаны 3 сервиса </a:t>
            </a:r>
            <a:r>
              <a:rPr lang="en-GB" dirty="0"/>
              <a:t>Patroni</a:t>
            </a:r>
            <a:br>
              <a:rPr lang="ru-RU" dirty="0"/>
            </a:b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BCF7C-3735-3D5E-4BF8-8375D6F47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0" y="2532344"/>
            <a:ext cx="3050924" cy="2049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C87578-A173-EB22-CC17-B36656766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424" y="2532344"/>
            <a:ext cx="2724833" cy="2049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E4FDE5-4828-4B90-48AB-F4CAA4E7E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257" y="2532344"/>
            <a:ext cx="3070883" cy="20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64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70F6-21CC-8D54-8E22-DFA6049D1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4E0C0-EEB8-1C68-FDF3-B904D3615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/>
              <a:t>docker-</a:t>
            </a:r>
            <a:r>
              <a:rPr lang="en-GB" dirty="0" err="1"/>
              <a:t>compose.yml</a:t>
            </a:r>
            <a:r>
              <a:rPr lang="en-GB" dirty="0"/>
              <a:t>).4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F1AF2-1FB4-3243-3347-7F2795F3E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305940"/>
            <a:ext cx="8520600" cy="3416400"/>
          </a:xfrm>
        </p:spPr>
        <p:txBody>
          <a:bodyPr/>
          <a:lstStyle/>
          <a:p>
            <a:r>
              <a:rPr lang="en-GB" dirty="0"/>
              <a:t>4</a:t>
            </a:r>
            <a:r>
              <a:rPr lang="ru-RU" dirty="0"/>
              <a:t> часть основного файла проекта </a:t>
            </a:r>
            <a:r>
              <a:rPr lang="en-GB" dirty="0"/>
              <a:t>docker</a:t>
            </a:r>
            <a:r>
              <a:rPr lang="ru-RU" dirty="0"/>
              <a:t>, в которой указаны 3 сервиса </a:t>
            </a:r>
            <a:r>
              <a:rPr lang="en-GB" dirty="0" err="1"/>
              <a:t>etcd</a:t>
            </a:r>
            <a:br>
              <a:rPr lang="ru-RU" dirty="0"/>
            </a:b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A93E9-DC3B-1522-8E2C-D72D14B38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51" y="3155810"/>
            <a:ext cx="2972042" cy="1566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3DDD7B-97A0-B07D-A8F0-D90BC5A58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067" y="3155810"/>
            <a:ext cx="2972042" cy="1566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59DBA8-A47B-8F3B-2B6F-D16BF16D7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283" y="3155810"/>
            <a:ext cx="2972042" cy="15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5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80A34-61EA-05DC-EB12-C5791C139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3B5F-ECAE-ECA1-C496-8A7357CD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/>
              <a:t>docker-</a:t>
            </a:r>
            <a:r>
              <a:rPr lang="en-GB" dirty="0" err="1"/>
              <a:t>compose.yml</a:t>
            </a:r>
            <a:r>
              <a:rPr lang="en-GB" dirty="0"/>
              <a:t>).5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77986-C2BD-C49A-FB71-4DEA6A0E9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305940"/>
            <a:ext cx="8520600" cy="3416400"/>
          </a:xfrm>
        </p:spPr>
        <p:txBody>
          <a:bodyPr/>
          <a:lstStyle/>
          <a:p>
            <a:r>
              <a:rPr lang="en-GB" dirty="0"/>
              <a:t>5</a:t>
            </a:r>
            <a:r>
              <a:rPr lang="ru-RU" dirty="0"/>
              <a:t> часть основного файла проекта </a:t>
            </a:r>
            <a:br>
              <a:rPr lang="en-GB" dirty="0"/>
            </a:br>
            <a:r>
              <a:rPr lang="en-GB" dirty="0"/>
              <a:t>docker</a:t>
            </a:r>
            <a:r>
              <a:rPr lang="ru-RU" dirty="0"/>
              <a:t>, в которой указан сервис </a:t>
            </a:r>
            <a:r>
              <a:rPr lang="en-GB" dirty="0" err="1"/>
              <a:t>haproxy</a:t>
            </a:r>
            <a:endParaRPr lang="en-GB" dirty="0"/>
          </a:p>
          <a:p>
            <a:r>
              <a:rPr lang="ru-RU" dirty="0"/>
              <a:t>Порты открыты «наружу» только у </a:t>
            </a:r>
            <a:r>
              <a:rPr lang="en-GB" dirty="0" err="1"/>
              <a:t>haproxy</a:t>
            </a:r>
            <a:br>
              <a:rPr lang="ru-RU" dirty="0"/>
            </a:b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F3E0A-99A4-2916-5D11-8A3223840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815" y="964641"/>
            <a:ext cx="3461657" cy="409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56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D7751-D228-6FAA-FAF7-053A1F78B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2314F-C235-DE06-21F4-BAC4FD706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/>
              <a:t>docker-</a:t>
            </a:r>
            <a:r>
              <a:rPr lang="en-GB" dirty="0" err="1"/>
              <a:t>compose.yml</a:t>
            </a:r>
            <a:r>
              <a:rPr lang="en-GB" dirty="0"/>
              <a:t>).</a:t>
            </a:r>
            <a:r>
              <a:rPr lang="ru-RU" dirty="0"/>
              <a:t>6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C04D3-5359-4463-39A3-A860CF0F2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305940"/>
            <a:ext cx="8520600" cy="3416400"/>
          </a:xfrm>
        </p:spPr>
        <p:txBody>
          <a:bodyPr/>
          <a:lstStyle/>
          <a:p>
            <a:r>
              <a:rPr lang="ru-RU" dirty="0"/>
              <a:t>6 часть основного файла проекта </a:t>
            </a:r>
            <a:br>
              <a:rPr lang="en-GB" dirty="0"/>
            </a:br>
            <a:r>
              <a:rPr lang="en-GB" dirty="0"/>
              <a:t>docker</a:t>
            </a:r>
            <a:r>
              <a:rPr lang="ru-RU" dirty="0"/>
              <a:t>, в которой указаны диски и сеть </a:t>
            </a:r>
            <a:r>
              <a:rPr lang="en-GB" dirty="0"/>
              <a:t>docker</a:t>
            </a:r>
            <a:br>
              <a:rPr lang="ru-RU" dirty="0"/>
            </a:b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4DB532-A11F-1253-7FBF-412AD82B9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820" y="1738019"/>
            <a:ext cx="30861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03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B34CB-0833-B995-08F5-5AC93EA54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DDEE-C634-A94A-AD0A-33B59ED33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 err="1"/>
              <a:t>haproxy.cfg</a:t>
            </a:r>
            <a:r>
              <a:rPr lang="en-GB" dirty="0"/>
              <a:t>)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A6239-A6B9-1A65-9319-08DCA7505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305940"/>
            <a:ext cx="8520600" cy="3416400"/>
          </a:xfrm>
        </p:spPr>
        <p:txBody>
          <a:bodyPr/>
          <a:lstStyle/>
          <a:p>
            <a:r>
              <a:rPr lang="ru-RU" dirty="0"/>
              <a:t>Конфигурационный файл для </a:t>
            </a:r>
            <a:r>
              <a:rPr lang="en-GB" dirty="0" err="1"/>
              <a:t>haproxy</a:t>
            </a:r>
            <a:br>
              <a:rPr lang="ru-RU" dirty="0"/>
            </a:b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1C8E7F-1A08-9DBA-79F2-2C5B3005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65" y="2034136"/>
            <a:ext cx="3581813" cy="3015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2A0544-BCC8-A173-2303-8BC59D7F3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850" y="2034135"/>
            <a:ext cx="3272116" cy="30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75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99FCD-CF69-925C-4751-51E62B806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132D-EB97-6D7D-0B1D-E179F876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 err="1"/>
              <a:t>patroni.yml</a:t>
            </a:r>
            <a:r>
              <a:rPr lang="en-GB" dirty="0"/>
              <a:t>)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55DF9-0551-6F67-426D-CAFC908A5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305940"/>
            <a:ext cx="8520600" cy="3416400"/>
          </a:xfrm>
        </p:spPr>
        <p:txBody>
          <a:bodyPr/>
          <a:lstStyle/>
          <a:p>
            <a:r>
              <a:rPr lang="ru-RU" dirty="0"/>
              <a:t>Конфигурационный файл для </a:t>
            </a:r>
            <a:r>
              <a:rPr lang="en-GB" dirty="0" err="1"/>
              <a:t>patroni</a:t>
            </a:r>
            <a:br>
              <a:rPr lang="ru-RU" dirty="0"/>
            </a:b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E6625-2667-1863-D10C-00DF3816A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594" y="1726472"/>
            <a:ext cx="2266019" cy="330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A0BB71-587C-D762-017C-C126A0BCB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447" y="1726472"/>
            <a:ext cx="3079545" cy="33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86FB7-285F-24A5-01EC-C089B359F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RU" dirty="0"/>
              <a:t>notify.sh)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202CF-995E-B4B5-2175-9F2AFC61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060" y="1225501"/>
            <a:ext cx="3654359" cy="341640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9DFDE-5267-A6E1-B296-A7FDD31E0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225502"/>
            <a:ext cx="8520600" cy="3416400"/>
          </a:xfrm>
        </p:spPr>
        <p:txBody>
          <a:bodyPr/>
          <a:lstStyle/>
          <a:p>
            <a:r>
              <a:rPr lang="ru-RU" dirty="0"/>
              <a:t>Данный скрипт используется нодами </a:t>
            </a:r>
            <a:r>
              <a:rPr lang="en-GB" dirty="0"/>
              <a:t>Patroni</a:t>
            </a:r>
            <a:br>
              <a:rPr lang="ru-RU" dirty="0"/>
            </a:br>
            <a:r>
              <a:rPr lang="ru-RU" dirty="0"/>
              <a:t>для отправки уведомлений при срабатывании</a:t>
            </a:r>
            <a:br>
              <a:rPr lang="ru-RU" dirty="0"/>
            </a:br>
            <a:r>
              <a:rPr lang="ru-RU" dirty="0"/>
              <a:t>событий</a:t>
            </a:r>
          </a:p>
          <a:p>
            <a:r>
              <a:rPr lang="en-GB" dirty="0"/>
              <a:t>callbacks:</a:t>
            </a:r>
          </a:p>
          <a:p>
            <a:r>
              <a:rPr lang="en-GB" dirty="0" err="1"/>
              <a:t>on_start</a:t>
            </a:r>
            <a:r>
              <a:rPr lang="en-GB" dirty="0"/>
              <a:t>: /scripts/</a:t>
            </a:r>
            <a:r>
              <a:rPr lang="en-GB" dirty="0" err="1"/>
              <a:t>patroni-notify.sh</a:t>
            </a:r>
            <a:endParaRPr lang="en-GB" dirty="0"/>
          </a:p>
          <a:p>
            <a:r>
              <a:rPr lang="en-GB" dirty="0" err="1"/>
              <a:t>on_stop</a:t>
            </a:r>
            <a:r>
              <a:rPr lang="en-GB" dirty="0"/>
              <a:t>: /scripts/</a:t>
            </a:r>
            <a:r>
              <a:rPr lang="en-GB" dirty="0" err="1"/>
              <a:t>patroni-notify.sh</a:t>
            </a:r>
            <a:endParaRPr lang="en-GB" dirty="0"/>
          </a:p>
          <a:p>
            <a:r>
              <a:rPr lang="en-GB" dirty="0" err="1"/>
              <a:t>on_role_change</a:t>
            </a:r>
            <a:r>
              <a:rPr lang="en-GB" dirty="0"/>
              <a:t>: /scripts/</a:t>
            </a:r>
            <a:r>
              <a:rPr lang="en-GB" dirty="0" err="1"/>
              <a:t>patroni-notify.sh</a:t>
            </a:r>
            <a:endParaRPr lang="en-GB" dirty="0"/>
          </a:p>
          <a:p>
            <a:r>
              <a:rPr lang="en-GB" dirty="0" err="1"/>
              <a:t>on_reload</a:t>
            </a:r>
            <a:r>
              <a:rPr lang="en-GB" dirty="0"/>
              <a:t>: /scripts/</a:t>
            </a:r>
            <a:r>
              <a:rPr lang="en-GB" dirty="0" err="1"/>
              <a:t>patroni-notify.sh</a:t>
            </a:r>
            <a:endParaRPr lang="en-GB" dirty="0"/>
          </a:p>
          <a:p>
            <a:r>
              <a:rPr lang="en-GB" dirty="0" err="1"/>
              <a:t>on_restart</a:t>
            </a:r>
            <a:r>
              <a:rPr lang="en-GB" dirty="0"/>
              <a:t>: /scripts/</a:t>
            </a:r>
            <a:r>
              <a:rPr lang="en-GB" dirty="0" err="1"/>
              <a:t>patroni-notify.sh</a:t>
            </a:r>
            <a:endParaRPr lang="en-GB" dirty="0"/>
          </a:p>
          <a:p>
            <a:pPr marL="133350" indent="0">
              <a:buNone/>
            </a:pP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227324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8D5DE-AFB3-0C40-E635-4A98BC0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Сборка проекта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3F667-B8C7-2BD9-5529-31A4F703F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Из папки проекта выполнить команду </a:t>
            </a:r>
            <a:r>
              <a:rPr lang="en-GB" b="1" i="1" dirty="0" err="1"/>
              <a:t>sudo</a:t>
            </a:r>
            <a:r>
              <a:rPr lang="en-GB" b="1" i="1" dirty="0"/>
              <a:t> docker compose up –d</a:t>
            </a:r>
            <a:endParaRPr lang="ru-RU" b="1" i="1" dirty="0"/>
          </a:p>
          <a:p>
            <a:r>
              <a:rPr lang="ru-RU" dirty="0"/>
              <a:t>После команды начинается сборка кастомного образа </a:t>
            </a:r>
            <a:r>
              <a:rPr lang="en-GB" dirty="0"/>
              <a:t>Patroni </a:t>
            </a:r>
            <a:r>
              <a:rPr lang="ru-RU" dirty="0"/>
              <a:t>на базе </a:t>
            </a:r>
            <a:r>
              <a:rPr lang="en-GB" dirty="0"/>
              <a:t>PostgreSQL 17</a:t>
            </a:r>
          </a:p>
          <a:p>
            <a:r>
              <a:rPr lang="ru-RU" dirty="0"/>
              <a:t>Командой </a:t>
            </a:r>
            <a:r>
              <a:rPr lang="en-GB" dirty="0" err="1"/>
              <a:t>sudo</a:t>
            </a:r>
            <a:r>
              <a:rPr lang="en-GB" dirty="0"/>
              <a:t> docker compose </a:t>
            </a:r>
            <a:r>
              <a:rPr lang="en-GB" dirty="0" err="1"/>
              <a:t>ps</a:t>
            </a:r>
            <a:r>
              <a:rPr lang="en-GB" dirty="0"/>
              <a:t> –a </a:t>
            </a:r>
            <a:r>
              <a:rPr lang="ru-RU" dirty="0"/>
              <a:t>можем увидеть микросервисную инфраструктуру с 3 нодами </a:t>
            </a:r>
            <a:r>
              <a:rPr lang="en-GB" dirty="0" err="1"/>
              <a:t>patroni</a:t>
            </a:r>
            <a:r>
              <a:rPr lang="ru-RU" dirty="0"/>
              <a:t>, 3 нодами </a:t>
            </a:r>
            <a:r>
              <a:rPr lang="en-GB" dirty="0" err="1"/>
              <a:t>etcd</a:t>
            </a:r>
            <a:r>
              <a:rPr lang="en-GB" dirty="0"/>
              <a:t> </a:t>
            </a:r>
            <a:r>
              <a:rPr lang="ru-RU" dirty="0"/>
              <a:t>и 1 нодой </a:t>
            </a:r>
            <a:r>
              <a:rPr lang="en-GB" dirty="0" err="1"/>
              <a:t>haproxy</a:t>
            </a:r>
            <a:endParaRPr lang="en-GB" dirty="0"/>
          </a:p>
          <a:p>
            <a:r>
              <a:rPr lang="ru-RU" dirty="0"/>
              <a:t>Входной точкой является </a:t>
            </a:r>
            <a:r>
              <a:rPr lang="en-GB" dirty="0" err="1"/>
              <a:t>haproxy</a:t>
            </a:r>
            <a:r>
              <a:rPr lang="en-GB" dirty="0"/>
              <a:t> </a:t>
            </a:r>
          </a:p>
          <a:p>
            <a:endParaRPr lang="en-RU" dirty="0"/>
          </a:p>
        </p:txBody>
      </p:sp>
      <p:pic>
        <p:nvPicPr>
          <p:cNvPr id="4" name="Google Shape;268;p49">
            <a:extLst>
              <a:ext uri="{FF2B5EF4-FFF2-40B4-BE49-F238E27FC236}">
                <a16:creationId xmlns:a16="http://schemas.microsoft.com/office/drawing/2014/main" id="{5A477F56-88FE-D5CA-6CB5-41B373C8B5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685" y="383381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22EDE8-2D86-BF4B-53B2-7401DAC87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34669"/>
            <a:ext cx="7772400" cy="116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22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444AF-0C32-0D1A-8B70-99E8AE27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проекта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D2A9B-31AD-53B8-D34A-977DC19A7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Обращаемся командой к 1 инстансу </a:t>
            </a:r>
            <a:r>
              <a:rPr lang="ru-RU" dirty="0" err="1"/>
              <a:t>патрони</a:t>
            </a:r>
            <a:r>
              <a:rPr lang="ru-RU" dirty="0"/>
              <a:t>, чтобы уточнить список участников кластера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Останавливаем ноду с лидером</a:t>
            </a:r>
            <a:br>
              <a:rPr lang="ru-RU" dirty="0"/>
            </a:b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0C622-B646-6546-6B19-819A74CA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57668"/>
            <a:ext cx="7772400" cy="977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275698-659A-FF27-6BD5-131D727E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08158"/>
            <a:ext cx="7772400" cy="522256"/>
          </a:xfrm>
          <a:prstGeom prst="rect">
            <a:avLst/>
          </a:prstGeom>
        </p:spPr>
      </p:pic>
      <p:pic>
        <p:nvPicPr>
          <p:cNvPr id="6" name="Google Shape;281;p49">
            <a:extLst>
              <a:ext uri="{FF2B5EF4-FFF2-40B4-BE49-F238E27FC236}">
                <a16:creationId xmlns:a16="http://schemas.microsoft.com/office/drawing/2014/main" id="{85E3DD8E-453F-1844-2888-7371877A3CC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9607" y="359473"/>
            <a:ext cx="493512" cy="4935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385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F315D-E86E-D186-1E1E-311776623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2E65-E1C1-8F58-69F7-0BF47D062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проекта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5ADBB-B7D6-A663-70EA-EB70A3AF1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Получаем уведомление на телефон, что лидер в кластере изменился</a:t>
            </a:r>
          </a:p>
          <a:p>
            <a:pPr marL="13335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У лидера запрашиваем список участников кластера</a:t>
            </a:r>
          </a:p>
          <a:p>
            <a:pPr marL="133350" indent="0">
              <a:buNone/>
            </a:pPr>
            <a:br>
              <a:rPr lang="ru-RU" dirty="0"/>
            </a:b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23DA75-19DE-C9A4-47DF-9FE441E9F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6" y="1801096"/>
            <a:ext cx="3336054" cy="1541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853953-AB63-A5A8-21EF-DAD6CFB4F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18236"/>
            <a:ext cx="7772400" cy="903370"/>
          </a:xfrm>
          <a:prstGeom prst="rect">
            <a:avLst/>
          </a:prstGeom>
        </p:spPr>
      </p:pic>
      <p:pic>
        <p:nvPicPr>
          <p:cNvPr id="8" name="Google Shape;281;p49">
            <a:extLst>
              <a:ext uri="{FF2B5EF4-FFF2-40B4-BE49-F238E27FC236}">
                <a16:creationId xmlns:a16="http://schemas.microsoft.com/office/drawing/2014/main" id="{6042DB1E-5F44-D0AF-6324-9A6370F79C6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458" y="358537"/>
            <a:ext cx="493512" cy="4935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452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7348A-BBED-27C2-0471-7FEBC42D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6B2C-4C51-08C8-808B-C28F5727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проекта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4B117-CCE8-39C8-EF1E-D424020A2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Статус инстансов </a:t>
            </a:r>
            <a:r>
              <a:rPr lang="en-GB" dirty="0" err="1"/>
              <a:t>patroni</a:t>
            </a:r>
            <a:r>
              <a:rPr lang="ru-RU" dirty="0"/>
              <a:t> можно увидел в веб интерфейсе </a:t>
            </a:r>
            <a:r>
              <a:rPr lang="en-GB" dirty="0" err="1"/>
              <a:t>haproxy</a:t>
            </a:r>
            <a:endParaRPr lang="en-GB" dirty="0"/>
          </a:p>
          <a:p>
            <a:pPr marL="133350" indent="0">
              <a:buNone/>
            </a:pPr>
            <a:br>
              <a:rPr lang="ru-RU" dirty="0"/>
            </a:b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C31B5-4AD6-9CB2-417A-9B56E4056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52693"/>
            <a:ext cx="7772400" cy="3206623"/>
          </a:xfrm>
          <a:prstGeom prst="rect">
            <a:avLst/>
          </a:prstGeom>
        </p:spPr>
      </p:pic>
      <p:pic>
        <p:nvPicPr>
          <p:cNvPr id="8" name="Google Shape;281;p49">
            <a:extLst>
              <a:ext uri="{FF2B5EF4-FFF2-40B4-BE49-F238E27FC236}">
                <a16:creationId xmlns:a16="http://schemas.microsoft.com/office/drawing/2014/main" id="{67BBDAEB-B38A-3ADC-2FFD-F7DA0E661E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365" y="385167"/>
            <a:ext cx="493512" cy="4935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7640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231FE-4786-9792-FD98-A768843B3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3A25-3252-762A-465A-6C27498E3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проекта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36513-8857-12D1-59B8-0B34C5FC5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Запускаем обратно 1ю ноду </a:t>
            </a:r>
            <a:r>
              <a:rPr lang="en-GB" dirty="0" err="1"/>
              <a:t>patroni</a:t>
            </a:r>
            <a:r>
              <a:rPr lang="en-GB" dirty="0"/>
              <a:t> </a:t>
            </a:r>
            <a:r>
              <a:rPr lang="ru-RU" dirty="0"/>
              <a:t>и видим, как меняются данные в интерфейсе</a:t>
            </a:r>
            <a:endParaRPr lang="en-GB" dirty="0"/>
          </a:p>
          <a:p>
            <a:pPr marL="133350" indent="0">
              <a:buNone/>
            </a:pPr>
            <a:br>
              <a:rPr lang="ru-RU" dirty="0"/>
            </a:b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6CAE0-2CED-CFA8-C2FF-13CAECB95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24494"/>
            <a:ext cx="7772400" cy="2888282"/>
          </a:xfrm>
          <a:prstGeom prst="rect">
            <a:avLst/>
          </a:prstGeom>
        </p:spPr>
      </p:pic>
      <p:pic>
        <p:nvPicPr>
          <p:cNvPr id="6" name="Google Shape;281;p49">
            <a:extLst>
              <a:ext uri="{FF2B5EF4-FFF2-40B4-BE49-F238E27FC236}">
                <a16:creationId xmlns:a16="http://schemas.microsoft.com/office/drawing/2014/main" id="{9E733D38-3DD2-49AB-A6DD-176BA19444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607" y="385089"/>
            <a:ext cx="493512" cy="4935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7030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C4656-3786-49B7-684F-6BECB0155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C5F3-BE3C-D099-2282-89E84431F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проекта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1809D-0EBD-D05C-43B7-8AABB8F894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тестирования работы ограничений </a:t>
            </a:r>
            <a:br>
              <a:rPr lang="ru-RU" dirty="0"/>
            </a:br>
            <a:r>
              <a:rPr lang="ru-RU" dirty="0"/>
              <a:t>балансировщика по портам на чтение/запись,</a:t>
            </a:r>
            <a:br>
              <a:rPr lang="ru-RU" dirty="0"/>
            </a:br>
            <a:r>
              <a:rPr lang="ru-RU" dirty="0"/>
              <a:t>делаем скрипт на </a:t>
            </a:r>
            <a:r>
              <a:rPr lang="en-GB" dirty="0"/>
              <a:t>Python</a:t>
            </a:r>
            <a:endParaRPr lang="ru-RU" dirty="0"/>
          </a:p>
          <a:p>
            <a:r>
              <a:rPr lang="ru-RU" dirty="0"/>
              <a:t>Отработка данного скрипта на 5432 порту удачная</a:t>
            </a:r>
          </a:p>
          <a:p>
            <a:endParaRPr lang="ru-RU" dirty="0"/>
          </a:p>
          <a:p>
            <a:r>
              <a:rPr lang="ru-RU" dirty="0"/>
              <a:t>На порты 5433 тот же самый скрипт упадет ошибкой</a:t>
            </a:r>
          </a:p>
          <a:p>
            <a:endParaRPr lang="ru-RU" dirty="0"/>
          </a:p>
          <a:p>
            <a:pPr marL="133350" indent="0">
              <a:buNone/>
            </a:pPr>
            <a:endParaRPr lang="en-GB" dirty="0"/>
          </a:p>
          <a:p>
            <a:pPr marL="133350" indent="0">
              <a:buNone/>
            </a:pPr>
            <a:br>
              <a:rPr lang="ru-RU" dirty="0"/>
            </a:br>
            <a:endParaRPr lang="en-RU" dirty="0"/>
          </a:p>
        </p:txBody>
      </p:sp>
      <p:pic>
        <p:nvPicPr>
          <p:cNvPr id="6" name="Google Shape;281;p49">
            <a:extLst>
              <a:ext uri="{FF2B5EF4-FFF2-40B4-BE49-F238E27FC236}">
                <a16:creationId xmlns:a16="http://schemas.microsoft.com/office/drawing/2014/main" id="{0FAF791D-7097-E51C-21BC-35B2F14B733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607" y="385089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0ECAF-B72C-6A57-320C-0262447DC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809" y="1182560"/>
            <a:ext cx="2526868" cy="3904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4B197-A0FA-1F99-42B3-CE7DD0A53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30" y="2740629"/>
            <a:ext cx="5022076" cy="223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E0CDFC-379D-E410-AA34-C19FFC2B3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30" y="3363970"/>
            <a:ext cx="5022076" cy="24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93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986D-5279-C93B-63FD-1EE395189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Инфраструктурная диаграмма </a:t>
            </a:r>
            <a:r>
              <a:rPr lang="en-GB" dirty="0"/>
              <a:t>Ansible</a:t>
            </a:r>
            <a:br>
              <a:rPr lang="ru-RU" dirty="0"/>
            </a:br>
            <a:br>
              <a:rPr lang="ru-RU" dirty="0"/>
            </a:b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FE635-ADD9-345E-9018-487E7C94B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502" y="1121434"/>
            <a:ext cx="4434336" cy="402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90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CFA8-8FE7-01BE-1133-BDCF7993E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работы балансировщика </a:t>
            </a:r>
            <a:r>
              <a:rPr lang="ru-RU" dirty="0" err="1"/>
              <a:t>h</a:t>
            </a:r>
            <a:r>
              <a:rPr lang="en-GB" dirty="0" err="1"/>
              <a:t>aproxy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1E45E-8147-EBFF-BF53-5B539C4EB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106" y="1384979"/>
            <a:ext cx="33655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99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5376F-3E69-7B77-EEA2-ED1D5CCA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60AF6-9B97-E116-40F5-7B2BB07DF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Файловая диаграмма </a:t>
            </a:r>
            <a:r>
              <a:rPr lang="en-GB" dirty="0"/>
              <a:t>Ansible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397AF-0AFA-7489-6A5D-1446A816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640" y="1259289"/>
            <a:ext cx="1650242" cy="365084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95D2D-36C8-D5A9-64EE-C39361305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118" y="1326395"/>
            <a:ext cx="8520600" cy="3416400"/>
          </a:xfrm>
        </p:spPr>
        <p:txBody>
          <a:bodyPr/>
          <a:lstStyle/>
          <a:p>
            <a:r>
              <a:rPr lang="ru-RU" dirty="0"/>
              <a:t>Проект для автоматизации развертывания на реальных серверах</a:t>
            </a:r>
          </a:p>
          <a:p>
            <a:r>
              <a:rPr lang="ru-RU" dirty="0"/>
              <a:t>Используется 3 сервера для установки на каждом </a:t>
            </a:r>
            <a:r>
              <a:rPr lang="en-GB" dirty="0" err="1"/>
              <a:t>postgresql</a:t>
            </a:r>
            <a:r>
              <a:rPr lang="en-GB" dirty="0"/>
              <a:t> 17 + </a:t>
            </a:r>
            <a:br>
              <a:rPr lang="ru-RU" dirty="0"/>
            </a:br>
            <a:r>
              <a:rPr lang="en-GB" dirty="0" err="1"/>
              <a:t>patroni</a:t>
            </a:r>
            <a:r>
              <a:rPr lang="en-GB" dirty="0"/>
              <a:t> +</a:t>
            </a:r>
            <a:r>
              <a:rPr lang="ru-RU" dirty="0"/>
              <a:t> </a:t>
            </a:r>
            <a:r>
              <a:rPr lang="en-GB" dirty="0" err="1"/>
              <a:t>etcd</a:t>
            </a:r>
            <a:endParaRPr lang="ru-RU" dirty="0"/>
          </a:p>
          <a:p>
            <a:r>
              <a:rPr lang="ru-RU" dirty="0"/>
              <a:t>1 сервер для установки </a:t>
            </a:r>
            <a:r>
              <a:rPr lang="en-GB" dirty="0" err="1"/>
              <a:t>haproxy</a:t>
            </a:r>
            <a:r>
              <a:rPr lang="ru-RU" dirty="0"/>
              <a:t> – является входной точкой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128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5910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>
              <a:buSzPts val="1100"/>
            </a:pPr>
            <a:r>
              <a:rPr lang="ru" sz="3000" dirty="0"/>
              <a:t>Тема: </a:t>
            </a:r>
            <a:r>
              <a:rPr lang="ru-RU" sz="2400" dirty="0">
                <a:solidFill>
                  <a:schemeClr val="tx1"/>
                </a:solidFill>
              </a:rPr>
              <a:t>Создание и тестирование высоконагруженного отказоустойчивого кластера </a:t>
            </a:r>
            <a:r>
              <a:rPr lang="en-GB" sz="2400" dirty="0">
                <a:solidFill>
                  <a:schemeClr val="tx1"/>
                </a:solidFill>
              </a:rPr>
              <a:t>PostgreSQL </a:t>
            </a:r>
            <a:r>
              <a:rPr lang="ru-RU" sz="2400" dirty="0">
                <a:solidFill>
                  <a:schemeClr val="tx1"/>
                </a:solidFill>
              </a:rPr>
              <a:t>на базе </a:t>
            </a:r>
            <a:r>
              <a:rPr lang="en-GB" sz="2400" dirty="0">
                <a:solidFill>
                  <a:schemeClr val="tx1"/>
                </a:solidFill>
              </a:rPr>
              <a:t>Patroni</a:t>
            </a:r>
            <a:br>
              <a:rPr lang="en-GB" sz="2400" dirty="0">
                <a:solidFill>
                  <a:schemeClr val="tx1"/>
                </a:solidFill>
              </a:rPr>
            </a:br>
            <a:endParaRPr sz="2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Зверев Тимур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11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Старший системный аналитик в компании </a:t>
            </a:r>
            <a:r>
              <a:rPr lang="en-GB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Abbott Laboratories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Python </a:t>
            </a: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разработчик, стремящийся в </a:t>
            </a:r>
            <a:r>
              <a:rPr lang="en-GB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DevOps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B3D66BF-1586-98CB-4088-4F8DA6367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27" y="2336401"/>
            <a:ext cx="1548895" cy="154889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9FF7B-3014-5120-6ECF-A0F3827CC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D6163-5EB1-2F56-0E42-498A6C5C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 err="1"/>
              <a:t>vault.yml</a:t>
            </a:r>
            <a:r>
              <a:rPr lang="en-GB" dirty="0"/>
              <a:t>)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24EB5-A3DD-92D9-3821-D1DF0338E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396376"/>
            <a:ext cx="8520600" cy="3416400"/>
          </a:xfrm>
        </p:spPr>
        <p:txBody>
          <a:bodyPr/>
          <a:lstStyle/>
          <a:p>
            <a:r>
              <a:rPr lang="ru-RU" dirty="0"/>
              <a:t>Секреты сохраняются в </a:t>
            </a:r>
            <a:r>
              <a:rPr lang="en-GB" dirty="0" err="1"/>
              <a:t>vault.yml</a:t>
            </a:r>
            <a:r>
              <a:rPr lang="ru-RU" dirty="0"/>
              <a:t> и после шифрования</a:t>
            </a:r>
            <a:br>
              <a:rPr lang="ru-RU" dirty="0"/>
            </a:br>
            <a:r>
              <a:rPr lang="ru-RU" dirty="0"/>
              <a:t>командой </a:t>
            </a:r>
            <a:r>
              <a:rPr lang="en-GB" b="1" i="1" dirty="0"/>
              <a:t>ansible-vault encrypt ./</a:t>
            </a:r>
            <a:r>
              <a:rPr lang="en-GB" b="1" i="1" dirty="0" err="1"/>
              <a:t>group_vars</a:t>
            </a:r>
            <a:r>
              <a:rPr lang="en-GB" b="1" i="1" dirty="0"/>
              <a:t>/all/</a:t>
            </a:r>
            <a:r>
              <a:rPr lang="en-GB" b="1" i="1" dirty="0" err="1"/>
              <a:t>vault.yml</a:t>
            </a:r>
            <a:br>
              <a:rPr lang="ru-RU" b="1" i="1" dirty="0"/>
            </a:br>
            <a:r>
              <a:rPr lang="ru-RU" dirty="0"/>
              <a:t>становятся нечитабельными для человека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7ACA9-77A6-EBAC-F45B-F1E81D8BE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610" y="1426624"/>
            <a:ext cx="2854540" cy="1390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DD0F9F-5121-99F8-CDE1-93427717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610" y="2817297"/>
            <a:ext cx="2854540" cy="210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4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45749-F888-F4D7-1ADD-1587281F9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CD0E-4DE0-2C43-3D61-F087389A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 err="1"/>
              <a:t>vars.yml</a:t>
            </a:r>
            <a:r>
              <a:rPr lang="en-GB" dirty="0"/>
              <a:t>)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5B08D-B6E8-4706-8359-0F9D2F811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396376"/>
            <a:ext cx="8520600" cy="3416400"/>
          </a:xfrm>
        </p:spPr>
        <p:txBody>
          <a:bodyPr/>
          <a:lstStyle/>
          <a:p>
            <a:r>
              <a:rPr lang="ru-RU" dirty="0"/>
              <a:t>В файле указываются переменные</a:t>
            </a:r>
            <a:br>
              <a:rPr lang="ru-RU" dirty="0"/>
            </a:br>
            <a:r>
              <a:rPr lang="ru-RU" dirty="0"/>
              <a:t>для проекта сборки, которые</a:t>
            </a:r>
            <a:br>
              <a:rPr lang="ru-RU" dirty="0"/>
            </a:br>
            <a:r>
              <a:rPr lang="ru-RU" dirty="0"/>
              <a:t>используются всеми ролями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16FAD-5B28-30E2-C3BB-B3E72CD84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684" y="1528933"/>
            <a:ext cx="4708466" cy="31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22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18980-5054-0FCD-2696-9557E7CAC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37F24-4E5B-F77E-7A00-1BE57DA3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 err="1"/>
              <a:t>inventory.yml</a:t>
            </a:r>
            <a:r>
              <a:rPr lang="en-GB" dirty="0"/>
              <a:t>)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1F696-35A1-D095-F81B-D5A354F70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396376"/>
            <a:ext cx="8520600" cy="3416400"/>
          </a:xfrm>
        </p:spPr>
        <p:txBody>
          <a:bodyPr/>
          <a:lstStyle/>
          <a:p>
            <a:r>
              <a:rPr lang="ru-RU" dirty="0"/>
              <a:t>В файле указываются блоки/кластеры серверов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D0198-3905-C2E1-CEE7-7419A4520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11" y="1396376"/>
            <a:ext cx="2635095" cy="365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9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C67EC-42D0-2FF0-A04E-FEE60D4B3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5EBE5-8CBC-F110-E486-8467DFF1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/>
              <a:t>deploy-</a:t>
            </a:r>
            <a:r>
              <a:rPr lang="en-GB" dirty="0" err="1"/>
              <a:t>servers.yml</a:t>
            </a:r>
            <a:r>
              <a:rPr lang="en-GB" dirty="0"/>
              <a:t>)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415F6-10E2-46F2-B39E-549A79C8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396376"/>
            <a:ext cx="8520600" cy="3416400"/>
          </a:xfrm>
        </p:spPr>
        <p:txBody>
          <a:bodyPr/>
          <a:lstStyle/>
          <a:p>
            <a:r>
              <a:rPr lang="ru-RU" dirty="0"/>
              <a:t>Магия рождается в этом файле.</a:t>
            </a:r>
            <a:br>
              <a:rPr lang="ru-RU" dirty="0"/>
            </a:br>
            <a:r>
              <a:rPr lang="ru-RU" dirty="0"/>
              <a:t>Тут указаны шаги по сборке с</a:t>
            </a:r>
            <a:br>
              <a:rPr lang="ru-RU" dirty="0"/>
            </a:br>
            <a:r>
              <a:rPr lang="ru-RU" dirty="0"/>
              <a:t>указанием ролей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1F77B-42B9-B2FD-DAA9-CB324D155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28778"/>
            <a:ext cx="3835710" cy="328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45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601D4-C677-4AA1-2F9D-BAD28FF67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FDD7B-A3DC-9B80-B85A-4335290F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/>
              <a:t>deploy-</a:t>
            </a:r>
            <a:r>
              <a:rPr lang="en-GB" dirty="0" err="1"/>
              <a:t>servers.yml</a:t>
            </a:r>
            <a:r>
              <a:rPr lang="en-GB" dirty="0"/>
              <a:t>)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EB070-10C2-0433-6039-0809794CC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396376"/>
            <a:ext cx="8520600" cy="3416400"/>
          </a:xfrm>
        </p:spPr>
        <p:txBody>
          <a:bodyPr/>
          <a:lstStyle/>
          <a:p>
            <a:r>
              <a:rPr lang="ru-RU" dirty="0"/>
              <a:t>Магия рождается в этом файле с </a:t>
            </a:r>
            <a:br>
              <a:rPr lang="ru-RU" dirty="0"/>
            </a:br>
            <a:r>
              <a:rPr lang="ru-RU" dirty="0"/>
              <a:t>помощью команды</a:t>
            </a:r>
            <a:br>
              <a:rPr lang="ru-RU" dirty="0"/>
            </a:br>
            <a:r>
              <a:rPr lang="en-GB" dirty="0"/>
              <a:t>ansible-playbook -</a:t>
            </a:r>
            <a:r>
              <a:rPr lang="en-GB" dirty="0" err="1"/>
              <a:t>i</a:t>
            </a:r>
            <a:r>
              <a:rPr lang="en-GB" dirty="0"/>
              <a:t> ./</a:t>
            </a:r>
            <a:r>
              <a:rPr lang="en-GB" dirty="0" err="1"/>
              <a:t>inventory.yml</a:t>
            </a:r>
            <a:r>
              <a:rPr lang="en-GB" dirty="0"/>
              <a:t> \</a:t>
            </a:r>
          </a:p>
          <a:p>
            <a:pPr marL="133350" indent="0">
              <a:buNone/>
            </a:pPr>
            <a:r>
              <a:rPr lang="en-GB" dirty="0"/>
              <a:t>	 ./</a:t>
            </a:r>
            <a:r>
              <a:rPr lang="en-GB" dirty="0" err="1"/>
              <a:t>deploy_servers.yml</a:t>
            </a:r>
            <a:endParaRPr lang="en-GB" dirty="0"/>
          </a:p>
          <a:p>
            <a:pPr marL="133350" indent="0">
              <a:buNone/>
            </a:pPr>
            <a:endParaRPr lang="en-GB" dirty="0"/>
          </a:p>
          <a:p>
            <a:r>
              <a:rPr lang="ru-RU" dirty="0"/>
              <a:t>Тут указаны шаги по сборке с</a:t>
            </a:r>
            <a:br>
              <a:rPr lang="ru-RU" dirty="0"/>
            </a:br>
            <a:r>
              <a:rPr lang="ru-RU" dirty="0"/>
              <a:t>указанием ролей</a:t>
            </a:r>
          </a:p>
          <a:p>
            <a:endParaRPr lang="en-GB" dirty="0"/>
          </a:p>
          <a:p>
            <a:r>
              <a:rPr lang="ru-RU" dirty="0"/>
              <a:t>Программа начинает идти сверху вниз,</a:t>
            </a:r>
            <a:br>
              <a:rPr lang="ru-RU" dirty="0"/>
            </a:br>
            <a:r>
              <a:rPr lang="ru-RU" dirty="0"/>
              <a:t>обрабатывая каждую роль по очереди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3BC8E-F373-51B7-AE73-DA121B426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440" y="1147038"/>
            <a:ext cx="3835710" cy="328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72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24C6A-1F87-85BF-FDC2-5E25AE984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90081-C53C-DDF6-C48B-AE44AB48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/>
              <a:t>setup – tasks - </a:t>
            </a:r>
            <a:r>
              <a:rPr lang="en-GB" dirty="0" err="1"/>
              <a:t>main.yml</a:t>
            </a:r>
            <a:r>
              <a:rPr lang="en-GB" dirty="0"/>
              <a:t>)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5316A-059B-860D-7AC5-65BA9F374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396376"/>
            <a:ext cx="8520600" cy="3416400"/>
          </a:xfrm>
        </p:spPr>
        <p:txBody>
          <a:bodyPr/>
          <a:lstStyle/>
          <a:p>
            <a:r>
              <a:rPr lang="ru-RU" dirty="0"/>
              <a:t>Роль</a:t>
            </a:r>
            <a:r>
              <a:rPr lang="en-GB" dirty="0"/>
              <a:t> setup</a:t>
            </a:r>
            <a:r>
              <a:rPr lang="ru-RU" dirty="0"/>
              <a:t> служит для первичной настройки, обновления и установки пакетов сервера</a:t>
            </a:r>
            <a:br>
              <a:rPr lang="ru-RU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881D8-EB2A-4A2E-672A-3B9EFEB4D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9" y="1874861"/>
            <a:ext cx="2301210" cy="31265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D4D120-42C3-C711-90A4-85AF5F0FF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919" y="1874861"/>
            <a:ext cx="4423599" cy="312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05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0F8F-9E9B-55F5-8D8F-9D53F582F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 err="1"/>
              <a:t>etcd</a:t>
            </a:r>
            <a:r>
              <a:rPr lang="en-GB" dirty="0"/>
              <a:t> – tasks - </a:t>
            </a:r>
            <a:r>
              <a:rPr lang="en-GB" dirty="0" err="1"/>
              <a:t>main.yml</a:t>
            </a:r>
            <a:r>
              <a:rPr lang="en-GB" dirty="0"/>
              <a:t>).1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FBE53-1717-771A-880F-9E3F0F26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2038701"/>
            <a:ext cx="4195737" cy="235460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9F44B-93C7-11EC-C6C1-E14701A75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89586"/>
            <a:ext cx="8520600" cy="3416400"/>
          </a:xfrm>
        </p:spPr>
        <p:txBody>
          <a:bodyPr/>
          <a:lstStyle/>
          <a:p>
            <a:r>
              <a:rPr lang="ru-RU" dirty="0"/>
              <a:t>Роль </a:t>
            </a:r>
            <a:r>
              <a:rPr lang="en-GB" dirty="0" err="1"/>
              <a:t>etcd</a:t>
            </a:r>
            <a:r>
              <a:rPr lang="en-GB" dirty="0"/>
              <a:t> </a:t>
            </a:r>
            <a:r>
              <a:rPr lang="ru-RU" dirty="0"/>
              <a:t>служит для развертывания, настройки и запуска кластера </a:t>
            </a:r>
            <a:r>
              <a:rPr lang="en-GB" dirty="0" err="1"/>
              <a:t>etcd</a:t>
            </a:r>
            <a:r>
              <a:rPr lang="en-GB" dirty="0"/>
              <a:t> </a:t>
            </a:r>
            <a:r>
              <a:rPr lang="ru-RU" dirty="0"/>
              <a:t>на 3х нодах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08327-82D4-B572-F0D9-B262A2E03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287" y="2038701"/>
            <a:ext cx="1996072" cy="29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52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CAD80-302E-2676-FB7E-232C16B0C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A303-B807-5263-97F0-426103F30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 err="1"/>
              <a:t>etcd</a:t>
            </a:r>
            <a:r>
              <a:rPr lang="en-GB" dirty="0"/>
              <a:t> – tasks - </a:t>
            </a:r>
            <a:r>
              <a:rPr lang="en-GB" dirty="0" err="1"/>
              <a:t>main.yml</a:t>
            </a:r>
            <a:r>
              <a:rPr lang="en-GB" dirty="0"/>
              <a:t>).2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D8F4E-7C15-8847-6256-BB7B80E4F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89586"/>
            <a:ext cx="8520600" cy="3416400"/>
          </a:xfrm>
        </p:spPr>
        <p:txBody>
          <a:bodyPr/>
          <a:lstStyle/>
          <a:p>
            <a:r>
              <a:rPr lang="ru-RU" dirty="0"/>
              <a:t>Роль </a:t>
            </a:r>
            <a:r>
              <a:rPr lang="en-GB" dirty="0" err="1"/>
              <a:t>etcd</a:t>
            </a:r>
            <a:r>
              <a:rPr lang="en-GB" dirty="0"/>
              <a:t> </a:t>
            </a:r>
            <a:r>
              <a:rPr lang="ru-RU" dirty="0"/>
              <a:t>служит для развертывания, настройки и запуска кластера </a:t>
            </a:r>
            <a:r>
              <a:rPr lang="en-GB" dirty="0" err="1"/>
              <a:t>etcd</a:t>
            </a:r>
            <a:r>
              <a:rPr lang="en-GB" dirty="0"/>
              <a:t> </a:t>
            </a:r>
            <a:r>
              <a:rPr lang="ru-RU" dirty="0"/>
              <a:t>на 3х нодах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350133-7610-D660-C328-B61130BC3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65" y="1727100"/>
            <a:ext cx="2620178" cy="3401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C2F6D2-C4DD-0B5D-0154-EAA7C7132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642" y="1727100"/>
            <a:ext cx="5112851" cy="297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51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0BC60-EB21-BC3F-02B5-C70305A29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14621-90FC-24D4-D68A-97262DAA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 err="1"/>
              <a:t>etcd</a:t>
            </a:r>
            <a:r>
              <a:rPr lang="en-GB" dirty="0"/>
              <a:t> – handlers - </a:t>
            </a:r>
            <a:r>
              <a:rPr lang="en-GB" dirty="0" err="1"/>
              <a:t>main.yml</a:t>
            </a:r>
            <a:r>
              <a:rPr lang="en-GB" dirty="0"/>
              <a:t>)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9838E-CA47-AB7C-91E6-754EDC3A6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89586"/>
            <a:ext cx="8520600" cy="3416400"/>
          </a:xfrm>
        </p:spPr>
        <p:txBody>
          <a:bodyPr/>
          <a:lstStyle/>
          <a:p>
            <a:r>
              <a:rPr lang="ru-RU" dirty="0" err="1"/>
              <a:t>Хендлеры</a:t>
            </a:r>
            <a:r>
              <a:rPr lang="ru-RU" dirty="0"/>
              <a:t> нужны для переиспользования кода при сборке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76A5D-2D1E-B8F3-12BB-98C065977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873886"/>
            <a:ext cx="72009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87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C477-12C4-9463-9350-A131C57BC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 err="1"/>
              <a:t>etcd</a:t>
            </a:r>
            <a:r>
              <a:rPr lang="en-GB" dirty="0"/>
              <a:t> – templates – etcd.conf.j2)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C5980-8A60-9B03-7D00-886C66840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Шаблон файла конфигурации </a:t>
            </a:r>
            <a:r>
              <a:rPr lang="en-GB" dirty="0" err="1"/>
              <a:t>etcd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ru-RU" dirty="0"/>
              <a:t>После сборки на сервере конфиг выглядит</a:t>
            </a:r>
            <a:br>
              <a:rPr lang="ru-RU" dirty="0"/>
            </a:br>
            <a:r>
              <a:rPr lang="ru-RU" dirty="0"/>
              <a:t>так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6F277-36C4-0EE7-5C16-38AB408DB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128" y="1584846"/>
            <a:ext cx="3582818" cy="1442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458326-DECB-C9F9-C08A-2A9ADD6F8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6" y="3276096"/>
            <a:ext cx="5857043" cy="136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7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44A74-2DEB-4803-465C-F263367D2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DD75-4251-B183-0433-13CE1A04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 err="1"/>
              <a:t>etcd</a:t>
            </a:r>
            <a:r>
              <a:rPr lang="en-GB" dirty="0"/>
              <a:t> – templates – etcd.service.j2)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111DB-3A26-9083-A325-EEFE9BC19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Шаблон сервисного файла для запуска через </a:t>
            </a:r>
            <a:r>
              <a:rPr lang="en-GB" dirty="0" err="1"/>
              <a:t>systemd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D09789-A190-95C5-A261-DEE3AEEFF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97" y="1957409"/>
            <a:ext cx="3316981" cy="298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33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458CC-CE61-3ECD-A0BE-05EF45770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0246-6275-376C-78E5-4B688CDF8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 err="1"/>
              <a:t>patroni</a:t>
            </a:r>
            <a:r>
              <a:rPr lang="en-GB" dirty="0"/>
              <a:t> – tasks – </a:t>
            </a:r>
            <a:r>
              <a:rPr lang="en-GB" dirty="0" err="1"/>
              <a:t>main.yml</a:t>
            </a:r>
            <a:r>
              <a:rPr lang="en-GB" dirty="0"/>
              <a:t>)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81493-4D81-84B8-5E24-B2E6BF0BC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863550"/>
            <a:ext cx="8520600" cy="3416400"/>
          </a:xfrm>
        </p:spPr>
        <p:txBody>
          <a:bodyPr/>
          <a:lstStyle/>
          <a:p>
            <a:r>
              <a:rPr lang="ru-RU" dirty="0"/>
              <a:t>Роль </a:t>
            </a:r>
            <a:r>
              <a:rPr lang="en-GB" dirty="0" err="1"/>
              <a:t>etcd</a:t>
            </a:r>
            <a:r>
              <a:rPr lang="en-GB" dirty="0"/>
              <a:t> </a:t>
            </a:r>
            <a:r>
              <a:rPr lang="ru-RU" dirty="0"/>
              <a:t>служит для развертывания, настройки и запуска кластера </a:t>
            </a:r>
            <a:r>
              <a:rPr lang="en-GB" dirty="0" err="1"/>
              <a:t>patroni</a:t>
            </a:r>
            <a:r>
              <a:rPr lang="en-GB" dirty="0"/>
              <a:t> </a:t>
            </a:r>
            <a:r>
              <a:rPr lang="ru-RU" dirty="0"/>
              <a:t>на 3х нодах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83623-9003-F738-F873-72EC5A245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580225"/>
            <a:ext cx="2043506" cy="3563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8C2CED-E1C2-C31A-B4BD-333E94D06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56" y="1580224"/>
            <a:ext cx="1813497" cy="3563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09CFF9-DAAA-F8F1-E27F-65E054706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553" y="1580223"/>
            <a:ext cx="2978824" cy="3563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840D4A-8010-B06C-3B6E-050B80DD7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377" y="4184650"/>
            <a:ext cx="1206500" cy="958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6BFE3D-E2B1-8329-F926-8872A4A1E54B}"/>
              </a:ext>
            </a:extLst>
          </p:cNvPr>
          <p:cNvSpPr txBox="1"/>
          <p:nvPr/>
        </p:nvSpPr>
        <p:spPr>
          <a:xfrm>
            <a:off x="7492753" y="3897297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+ handlers</a:t>
            </a:r>
          </a:p>
        </p:txBody>
      </p:sp>
    </p:spTree>
    <p:extLst>
      <p:ext uri="{BB962C8B-B14F-4D97-AF65-F5344CB8AC3E}">
        <p14:creationId xmlns:p14="http://schemas.microsoft.com/office/powerpoint/2010/main" val="3007816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2E6BD-48D3-1488-FB3E-C05E1A3BA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E2FE2-F013-E0C5-9840-47DE51D21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 err="1"/>
              <a:t>patroni</a:t>
            </a:r>
            <a:r>
              <a:rPr lang="en-GB" dirty="0"/>
              <a:t> – templates – patroni.service.j2)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76490-AFC6-45EB-0B9E-1F6CA7A5B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Шаблон сервисного файла для запуска через </a:t>
            </a:r>
            <a:r>
              <a:rPr lang="en-GB" dirty="0" err="1"/>
              <a:t>systemd</a:t>
            </a:r>
            <a:endParaRPr lang="en-GB" dirty="0"/>
          </a:p>
          <a:p>
            <a:pPr marL="133350" indent="0">
              <a:buNone/>
            </a:pPr>
            <a:endParaRPr lang="en-GB" dirty="0"/>
          </a:p>
          <a:p>
            <a:r>
              <a:rPr lang="ru-RU" dirty="0"/>
              <a:t>После сборки на сервере файл выглядит</a:t>
            </a:r>
            <a:br>
              <a:rPr lang="ru-RU" dirty="0"/>
            </a:br>
            <a:r>
              <a:rPr lang="ru-RU" dirty="0"/>
              <a:t>так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9BA63-54AF-4231-8A0E-1FF8594BA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675" y="1642368"/>
            <a:ext cx="2879015" cy="2106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C14929-8659-6FFA-2D89-A66B169F2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868" y="2453688"/>
            <a:ext cx="3468086" cy="244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933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AC8A-8C55-43CF-99D3-CF5971D6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 err="1"/>
              <a:t>patroni</a:t>
            </a:r>
            <a:r>
              <a:rPr lang="en-GB" dirty="0"/>
              <a:t> – templates – </a:t>
            </a:r>
            <a:r>
              <a:rPr lang="en-GB" dirty="0" err="1"/>
              <a:t>patroni</a:t>
            </a:r>
            <a:r>
              <a:rPr lang="ru-RU" dirty="0"/>
              <a:t>-</a:t>
            </a:r>
            <a:r>
              <a:rPr lang="en-GB" dirty="0"/>
              <a:t>notify.sh.j2)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6D86F-64F7-B1B7-D628-D72C42AEE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Шаблон скрипта для отправки</a:t>
            </a:r>
            <a:br>
              <a:rPr lang="ru-RU" dirty="0"/>
            </a:br>
            <a:r>
              <a:rPr lang="ru-RU" dirty="0"/>
              <a:t>уведомлений при срабатывании</a:t>
            </a:r>
            <a:br>
              <a:rPr lang="ru-RU" dirty="0"/>
            </a:br>
            <a:r>
              <a:rPr lang="ru-RU" dirty="0" err="1"/>
              <a:t>колбэков</a:t>
            </a:r>
            <a:r>
              <a:rPr lang="ru-RU" dirty="0"/>
              <a:t> </a:t>
            </a:r>
            <a:r>
              <a:rPr lang="en-GB" dirty="0" err="1"/>
              <a:t>patroni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77DC9-6581-2086-76E1-E1A82331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495" y="1509204"/>
            <a:ext cx="3762840" cy="363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02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71FA5-5598-F9E3-4186-9AA929399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 err="1"/>
              <a:t>patroni</a:t>
            </a:r>
            <a:r>
              <a:rPr lang="en-GB" dirty="0"/>
              <a:t> – templates – patroni.yml.j2)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8EB56-F659-8D69-673F-69863A8C1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Шаблон файла конфигурации </a:t>
            </a:r>
            <a:r>
              <a:rPr lang="en-GB" dirty="0" err="1"/>
              <a:t>patroni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8B919-583D-BDC3-3D63-556FAB3CC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50" y="2012278"/>
            <a:ext cx="2083085" cy="2009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535CF-86A2-DD35-1B1E-5254B6E0B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287" y="2012200"/>
            <a:ext cx="1219671" cy="2009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09AC99-FC4A-5D5D-68B3-6C98D1492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792" y="2012200"/>
            <a:ext cx="1866068" cy="2009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2DB385-127F-B395-DBEA-D8AB92E27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860" y="2012200"/>
            <a:ext cx="2083083" cy="2009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DA88E6-CC1A-379F-348E-2FDDAAD92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8943" y="2012200"/>
            <a:ext cx="1815057" cy="200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83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46C36-3A1E-C4D3-D873-CE14E6F46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0D1E-4645-7F41-F9DD-BDB4F856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 err="1"/>
              <a:t>patroni</a:t>
            </a:r>
            <a:r>
              <a:rPr lang="en-GB" dirty="0"/>
              <a:t> – templates – patroni.yml.j2)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94C81-EE52-6E01-E117-6C29E6C50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сборки на сервере файл выглядит так</a:t>
            </a:r>
            <a:endParaRPr lang="en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288F1-612C-7E32-B595-4E1549F2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48" y="2388091"/>
            <a:ext cx="2543397" cy="2289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3B88F-7C22-5A35-11E2-3A536AEED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096" y="2388091"/>
            <a:ext cx="1692175" cy="2274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77A77-F901-25E3-C2CA-6D1D71D94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322" y="2388091"/>
            <a:ext cx="1714278" cy="22744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BA0996-E35D-7562-E87A-A570D345F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600" y="2388091"/>
            <a:ext cx="2090410" cy="227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52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53B9C-C9B8-6FE3-E4AB-731B66A35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4A69-374B-265B-7C31-6AABB9B7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 err="1"/>
              <a:t>haproxy</a:t>
            </a:r>
            <a:r>
              <a:rPr lang="en-GB" dirty="0"/>
              <a:t> – tasks – </a:t>
            </a:r>
            <a:r>
              <a:rPr lang="en-GB" dirty="0" err="1"/>
              <a:t>main.yml</a:t>
            </a:r>
            <a:r>
              <a:rPr lang="en-GB" dirty="0"/>
              <a:t>)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7D9CE-E2D9-54A2-0837-6F4EF4CB9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863550"/>
            <a:ext cx="8520600" cy="3416400"/>
          </a:xfrm>
        </p:spPr>
        <p:txBody>
          <a:bodyPr/>
          <a:lstStyle/>
          <a:p>
            <a:r>
              <a:rPr lang="ru-RU" dirty="0"/>
              <a:t>Роль </a:t>
            </a:r>
            <a:r>
              <a:rPr lang="en-GB" dirty="0" err="1"/>
              <a:t>haproxy</a:t>
            </a:r>
            <a:r>
              <a:rPr lang="en-GB" dirty="0"/>
              <a:t> </a:t>
            </a:r>
            <a:r>
              <a:rPr lang="ru-RU" dirty="0"/>
              <a:t>служит для развертывания, настройки и запуска балансировщика на 1 ноде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99E2E-6D90-CD1C-E08A-AE112E4D1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5" y="1516987"/>
            <a:ext cx="3920008" cy="35641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8EAAEA-4221-B450-6446-8774F1240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403" y="1516987"/>
            <a:ext cx="2373015" cy="35691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CD7E7E-DAAE-44A0-ABA6-E421ED55CD0F}"/>
              </a:ext>
            </a:extLst>
          </p:cNvPr>
          <p:cNvSpPr txBox="1"/>
          <p:nvPr/>
        </p:nvSpPr>
        <p:spPr>
          <a:xfrm>
            <a:off x="7226423" y="2757762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+ </a:t>
            </a:r>
            <a:r>
              <a:rPr lang="en-GB" dirty="0"/>
              <a:t>handlers</a:t>
            </a:r>
            <a:endParaRPr lang="en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F9E474-D350-81CF-9336-ED0635F71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118" y="3171424"/>
            <a:ext cx="1303764" cy="10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86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0BF4-5F9F-9D35-5586-688DDFF56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18735-1D5E-6ED3-2656-3C353076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 err="1"/>
              <a:t>haproxy</a:t>
            </a:r>
            <a:r>
              <a:rPr lang="en-GB" dirty="0"/>
              <a:t> – templates – haproxy.service.j2)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9B3CB-71A8-75EA-C52F-1F7E6B23A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Шаблон сервисного файла для запуска через </a:t>
            </a:r>
            <a:r>
              <a:rPr lang="en-GB" dirty="0" err="1"/>
              <a:t>systemd</a:t>
            </a:r>
            <a:endParaRPr lang="en-GB" dirty="0"/>
          </a:p>
          <a:p>
            <a:pPr marL="133350" indent="0">
              <a:buNone/>
            </a:pPr>
            <a:endParaRPr lang="en-GB" dirty="0"/>
          </a:p>
          <a:p>
            <a:r>
              <a:rPr lang="ru-RU" dirty="0"/>
              <a:t>После сборки на сервере файл выглядит</a:t>
            </a:r>
            <a:br>
              <a:rPr lang="ru-RU" dirty="0"/>
            </a:br>
            <a:r>
              <a:rPr lang="ru-RU" dirty="0"/>
              <a:t>так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FAE52-39D0-66E9-7AC2-3EFBA583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516" y="1644553"/>
            <a:ext cx="2675550" cy="2442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8DF18E-E136-8828-334F-050675C30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911" y="2538921"/>
            <a:ext cx="2675550" cy="251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48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B77D1-9BB2-D698-17DE-3DA2B66C4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56290-1E99-79B6-DE24-D9FDF4D2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 err="1"/>
              <a:t>haproxy</a:t>
            </a:r>
            <a:r>
              <a:rPr lang="en-GB" dirty="0"/>
              <a:t> – templates – haproxy.cfg.j2)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FDF83-F71B-9DEE-B113-849BF64C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Шаблон файла конфигурации </a:t>
            </a:r>
            <a:r>
              <a:rPr lang="en-GB" dirty="0" err="1"/>
              <a:t>haproxy</a:t>
            </a:r>
            <a:endParaRPr lang="en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9199AD-B85E-3915-FC8D-CC9ADB9EB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28" y="2056089"/>
            <a:ext cx="2690537" cy="2465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2BFD91-8C80-20A0-79A3-02DB4B38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765" y="2055070"/>
            <a:ext cx="3135933" cy="24669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294B85-52F9-D23B-5CAD-698146A6F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698" y="2055069"/>
            <a:ext cx="2839717" cy="89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0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0A289-F9AB-7FBD-02CF-6C5E91460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63B44-BA14-861C-8148-567B5304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 проекта (</a:t>
            </a:r>
            <a:r>
              <a:rPr lang="en-GB" dirty="0" err="1"/>
              <a:t>haproxy</a:t>
            </a:r>
            <a:r>
              <a:rPr lang="en-GB" dirty="0"/>
              <a:t> – templates – haproxy.cfg.j2)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A9C86-D92E-109D-FFA0-11BF129C5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сборки на сервере файл выглядит так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65F36-D357-04E1-A447-C04A1B6C5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469" y="2121764"/>
            <a:ext cx="2484892" cy="2866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60EE08-BE91-B416-93DE-11F79C37A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361" y="2121764"/>
            <a:ext cx="3187084" cy="286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71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456402658"/>
              </p:ext>
            </p:extLst>
          </p:nvPr>
        </p:nvGraphicFramePr>
        <p:xfrm>
          <a:off x="952500" y="2382125"/>
          <a:ext cx="7239000" cy="2380719"/>
        </p:xfrm>
        <a:graphic>
          <a:graphicData uri="http://schemas.openxmlformats.org/drawingml/2006/table">
            <a:tbl>
              <a:tblPr>
                <a:noFill/>
                <a:tableStyleId>{BFE9E839-3398-4EA8-A799-7688A49EF200}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Изучение принципов  работы системы и построение архитектуры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Написание автоматизированного процесса развертывания инфраструктуры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Решение проблем и конфликтов при построении инфрастуктуры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Тестирование балансировки и автоматического распределения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Автоматизированное создание отказоустойчивого кластера </a:t>
            </a:r>
            <a:r>
              <a:rPr lang="en-GB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Patroni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на базе </a:t>
            </a:r>
            <a:r>
              <a:rPr lang="en-GB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etcd</a:t>
            </a:r>
            <a:r>
              <a:rPr lang="en-GB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</a:t>
            </a:r>
            <a:r>
              <a:rPr lang="en-GB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HAproxy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5FC3-1672-3828-704D-9C983CD3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Нагрузочное тестирование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7F128-A6FC-2E8D-AF0D-9F9C93CDD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Будет из тестовой среды нагружать продуктивную</a:t>
            </a:r>
          </a:p>
          <a:p>
            <a:r>
              <a:rPr lang="ru-RU" dirty="0"/>
              <a:t>Входит в контейнер </a:t>
            </a:r>
            <a:r>
              <a:rPr lang="en-GB" dirty="0"/>
              <a:t>patroni1 </a:t>
            </a:r>
            <a:r>
              <a:rPr lang="ru-RU" dirty="0"/>
              <a:t>в докере</a:t>
            </a:r>
            <a:br>
              <a:rPr lang="ru-RU" dirty="0"/>
            </a:br>
            <a:r>
              <a:rPr lang="en-GB" b="1" i="1" dirty="0" err="1"/>
              <a:t>sudo</a:t>
            </a:r>
            <a:r>
              <a:rPr lang="en-GB" b="1" i="1" dirty="0"/>
              <a:t> docker compose exec -</a:t>
            </a:r>
            <a:r>
              <a:rPr lang="en-GB" b="1" i="1" dirty="0" err="1"/>
              <a:t>ti</a:t>
            </a:r>
            <a:r>
              <a:rPr lang="en-GB" b="1" i="1" dirty="0"/>
              <a:t> patroni1 bash</a:t>
            </a:r>
            <a:endParaRPr lang="ru-RU" b="1" i="1" dirty="0"/>
          </a:p>
          <a:p>
            <a:r>
              <a:rPr lang="ru-RU" dirty="0"/>
              <a:t>Оттуда подключаемся к </a:t>
            </a:r>
            <a:r>
              <a:rPr lang="en-GB" dirty="0" err="1"/>
              <a:t>haproxy</a:t>
            </a:r>
            <a:r>
              <a:rPr lang="en-GB" dirty="0"/>
              <a:t> </a:t>
            </a:r>
            <a:r>
              <a:rPr lang="ru-RU" dirty="0"/>
              <a:t>продуктивному и генерируем тестовые данные</a:t>
            </a:r>
            <a:br>
              <a:rPr lang="ru-RU" b="1" i="1" dirty="0"/>
            </a:br>
            <a:r>
              <a:rPr lang="en-GB" b="1" i="1" dirty="0" err="1"/>
              <a:t>pgbench</a:t>
            </a:r>
            <a:r>
              <a:rPr lang="en-GB" b="1" i="1" dirty="0"/>
              <a:t> -h 31.59.41.93 -p 5432 -U </a:t>
            </a:r>
            <a:r>
              <a:rPr lang="en-GB" b="1" i="1" dirty="0" err="1"/>
              <a:t>postgres</a:t>
            </a:r>
            <a:r>
              <a:rPr lang="en-GB" b="1" i="1" dirty="0"/>
              <a:t> -</a:t>
            </a:r>
            <a:r>
              <a:rPr lang="en-GB" b="1" i="1" dirty="0" err="1"/>
              <a:t>i</a:t>
            </a:r>
            <a:r>
              <a:rPr lang="en-GB" b="1" i="1" dirty="0"/>
              <a:t> -s 10 </a:t>
            </a:r>
            <a:r>
              <a:rPr lang="en-GB" b="1" i="1" dirty="0" err="1"/>
              <a:t>loadtest</a:t>
            </a:r>
            <a:endParaRPr lang="ru-RU" b="1" i="1" dirty="0"/>
          </a:p>
          <a:p>
            <a:r>
              <a:rPr lang="ru-RU" b="1" i="1" dirty="0"/>
              <a:t>Сразу можно увидеть балансировку записи на ноду лидера</a:t>
            </a:r>
            <a:br>
              <a:rPr lang="ru-RU" b="1" i="1" dirty="0"/>
            </a:br>
            <a:br>
              <a:rPr lang="ru-RU" dirty="0"/>
            </a:br>
            <a:endParaRPr lang="ru-RU" dirty="0"/>
          </a:p>
          <a:p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A9B49-B88B-06A1-4C64-8A8FC6CDD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29" y="3343776"/>
            <a:ext cx="5599591" cy="1644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CD9111-9496-0F67-D231-1AE71197D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701" y="3607188"/>
            <a:ext cx="2835749" cy="5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65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34052-1A74-F83D-2B28-A1E12D6A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Нагрузочное тестирование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1FED9-0740-5475-41D1-B1AFD7F28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Далее запускаем нагрузочное тестирование на чтение</a:t>
            </a:r>
            <a:br>
              <a:rPr lang="ru-RU" dirty="0"/>
            </a:br>
            <a:r>
              <a:rPr lang="en-GB" b="1" i="1" dirty="0" err="1"/>
              <a:t>pgbench</a:t>
            </a:r>
            <a:r>
              <a:rPr lang="en-GB" b="1" i="1" dirty="0"/>
              <a:t> -h 31.59.41.93 -p 5433 -U </a:t>
            </a:r>
            <a:r>
              <a:rPr lang="en-GB" b="1" i="1" dirty="0" err="1"/>
              <a:t>postgres</a:t>
            </a:r>
            <a:r>
              <a:rPr lang="en-GB" b="1" i="1" dirty="0"/>
              <a:t> -c 25 -T 90 -S -n </a:t>
            </a:r>
            <a:r>
              <a:rPr lang="en-GB" b="1" i="1" dirty="0" err="1"/>
              <a:t>loadtest</a:t>
            </a:r>
            <a:endParaRPr lang="ru-RU" b="1" i="1" dirty="0"/>
          </a:p>
          <a:p>
            <a:r>
              <a:rPr lang="ru-RU" b="1" i="1" dirty="0"/>
              <a:t>Чтение на 5433 </a:t>
            </a:r>
            <a:r>
              <a:rPr lang="en-GB" b="1" i="1" dirty="0" err="1"/>
              <a:t>по</a:t>
            </a:r>
            <a:r>
              <a:rPr lang="ru-RU" b="1" i="1" dirty="0"/>
              <a:t>рту идет только с реплик</a:t>
            </a:r>
          </a:p>
          <a:p>
            <a:endParaRPr lang="ru-RU" b="1" i="1" dirty="0"/>
          </a:p>
          <a:p>
            <a:endParaRPr lang="en-RU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34898-4616-2CE7-848D-B46077F89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89" y="2466329"/>
            <a:ext cx="7742022" cy="188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90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2586294814"/>
              </p:ext>
            </p:extLst>
          </p:nvPr>
        </p:nvGraphicFramePr>
        <p:xfrm>
          <a:off x="500550" y="878674"/>
          <a:ext cx="7561185" cy="4859836"/>
        </p:xfrm>
        <a:graphic>
          <a:graphicData uri="http://schemas.openxmlformats.org/drawingml/2006/table">
            <a:tbl>
              <a:tblPr>
                <a:noFill/>
                <a:tableStyleId>{BFE9E839-3398-4EA8-A799-7688A49EF200}</a:tableStyleId>
              </a:tblPr>
              <a:tblGrid>
                <a:gridCol w="511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9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38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Цель достичь получилось для уровня пре-продакшн. Для полноценного продакшн необходимо внедрять системы хранения секретов, как </a:t>
                      </a:r>
                      <a:r>
                        <a:rPr lang="en-GB" sz="1600" dirty="0" err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hashicorp</a:t>
                      </a:r>
                      <a:r>
                        <a:rPr lang="en-GB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vault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Также для запасной ноды </a:t>
                      </a:r>
                      <a:r>
                        <a:rPr lang="en-GB" sz="1600" dirty="0" err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haproxy</a:t>
                      </a:r>
                      <a:r>
                        <a:rPr lang="en-GB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нужно иметь:</a:t>
                      </a:r>
                      <a:b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а) серверы должны быть объединены в локальную сеть для установки сервиса </a:t>
                      </a:r>
                      <a:r>
                        <a:rPr lang="en-GB" sz="1600" dirty="0" err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healthcheck</a:t>
                      </a:r>
                      <a:r>
                        <a:rPr lang="en-GB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типа </a:t>
                      </a:r>
                      <a:r>
                        <a:rPr lang="en-GB" sz="1600" dirty="0" err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KeepAlived</a:t>
                      </a:r>
                      <a:b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б) иметь в сети свободный </a:t>
                      </a:r>
                      <a:r>
                        <a:rPr lang="en-GB" sz="1600" dirty="0" err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</a:t>
                      </a:r>
                      <a:r>
                        <a:rPr lang="en-GB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 для развертывания </a:t>
                      </a:r>
                      <a:r>
                        <a:rPr lang="en-GB" sz="1600" dirty="0" err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dns</a:t>
                      </a:r>
                      <a:r>
                        <a:rPr lang="en-GB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round robin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8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</a:t>
                      </a:r>
                      <a:r>
                        <a:rPr lang="en-GB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`</a:t>
                      </a:r>
                      <a:r>
                        <a:rPr lang="ru-RU" sz="1600" dirty="0" err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ольшую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сложность принесла настройка автоматизации, но также и конфигурация микросервисов, так как захотелось взять последние стабильные версии. + не сразу далась настройка аутентификации между сервисами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8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проект потрачено +- неделя по 3-5 часов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8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2847064749"/>
              </p:ext>
            </p:extLst>
          </p:nvPr>
        </p:nvGraphicFramePr>
        <p:xfrm>
          <a:off x="952500" y="1897775"/>
          <a:ext cx="7239000" cy="2219810"/>
        </p:xfrm>
        <a:graphic>
          <a:graphicData uri="http://schemas.openxmlformats.org/drawingml/2006/table">
            <a:tbl>
              <a:tblPr>
                <a:noFill/>
                <a:tableStyleId>{BFE9E839-3398-4EA8-A799-7688A49EF200}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endParaRPr lang="en-GB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Patroni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etcd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Haproxy</a:t>
                      </a:r>
                      <a:endParaRPr lang="en-GB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GB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5. 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Ansible / Docker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4" name="Google Shape;426;p61">
            <a:extLst>
              <a:ext uri="{FF2B5EF4-FFF2-40B4-BE49-F238E27FC236}">
                <a16:creationId xmlns:a16="http://schemas.microsoft.com/office/drawing/2014/main" id="{14243184-4A75-5417-0D71-19ADB06F2CF9}"/>
              </a:ext>
            </a:extLst>
          </p:cNvPr>
          <p:cNvSpPr txBox="1"/>
          <p:nvPr/>
        </p:nvSpPr>
        <p:spPr>
          <a:xfrm>
            <a:off x="1569290" y="2704307"/>
            <a:ext cx="2582279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Тестовая среда, развернутая в </a:t>
            </a:r>
            <a:r>
              <a:rPr lang="en-GB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Docker Compose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тестирования подхода сборки и анализа взаимодействия микросервисов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427;p61">
            <a:extLst>
              <a:ext uri="{FF2B5EF4-FFF2-40B4-BE49-F238E27FC236}">
                <a16:creationId xmlns:a16="http://schemas.microsoft.com/office/drawing/2014/main" id="{1B37CB9E-3B58-9D63-CF99-D51FE747427F}"/>
              </a:ext>
            </a:extLst>
          </p:cNvPr>
          <p:cNvSpPr txBox="1"/>
          <p:nvPr/>
        </p:nvSpPr>
        <p:spPr>
          <a:xfrm>
            <a:off x="5204729" y="2704307"/>
            <a:ext cx="2159100" cy="133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Продуктивная среда с идемпотентным подходом к развертыванию</a:t>
            </a:r>
            <a:r>
              <a:rPr lang="en-GB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через </a:t>
            </a:r>
            <a:r>
              <a:rPr lang="en-GB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Ansible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428;p61">
            <a:extLst>
              <a:ext uri="{FF2B5EF4-FFF2-40B4-BE49-F238E27FC236}">
                <a16:creationId xmlns:a16="http://schemas.microsoft.com/office/drawing/2014/main" id="{C3C2DBAE-5F29-C050-A839-24604EDBAB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379" y="1748419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29;p61">
            <a:extLst>
              <a:ext uri="{FF2B5EF4-FFF2-40B4-BE49-F238E27FC236}">
                <a16:creationId xmlns:a16="http://schemas.microsoft.com/office/drawing/2014/main" id="{D29CE422-5962-51A6-E369-EA9AF02F7B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7530" y="1743756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3F40A-BD91-8CFB-13E0-AD9A9FE4B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Инфраструктурная диаграмма </a:t>
            </a:r>
            <a:r>
              <a:rPr lang="en-GB" dirty="0"/>
              <a:t>Docker</a:t>
            </a:r>
            <a:endParaRPr lang="en-RU" dirty="0"/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B051C0C2-A59E-2EC4-00F8-740EE198C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" y="1176259"/>
            <a:ext cx="9137800" cy="29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1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D51C-96CC-56E0-504E-2173C750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Файловая диаграмма </a:t>
            </a:r>
            <a:r>
              <a:rPr lang="en-RU" dirty="0"/>
              <a:t>Docker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94F61-E842-1177-BE30-6D1C139BC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GB" dirty="0"/>
              <a:t>.</a:t>
            </a:r>
          </a:p>
          <a:p>
            <a:pPr latinLnBrk="1"/>
            <a:r>
              <a:rPr lang="en-GB" dirty="0"/>
              <a:t>├── .env</a:t>
            </a:r>
          </a:p>
          <a:p>
            <a:pPr latinLnBrk="1"/>
            <a:r>
              <a:rPr lang="en-GB" dirty="0"/>
              <a:t>├── docker-</a:t>
            </a:r>
            <a:r>
              <a:rPr lang="en-GB" dirty="0" err="1"/>
              <a:t>compose.yml</a:t>
            </a:r>
            <a:endParaRPr lang="en-GB" dirty="0"/>
          </a:p>
          <a:p>
            <a:pPr latinLnBrk="1"/>
            <a:r>
              <a:rPr lang="en-GB" dirty="0"/>
              <a:t>├── </a:t>
            </a:r>
            <a:r>
              <a:rPr lang="en-GB" dirty="0" err="1"/>
              <a:t>dockerfile</a:t>
            </a:r>
            <a:endParaRPr lang="en-GB" dirty="0"/>
          </a:p>
          <a:p>
            <a:pPr latinLnBrk="1"/>
            <a:r>
              <a:rPr lang="en-GB" dirty="0"/>
              <a:t>├── </a:t>
            </a:r>
            <a:r>
              <a:rPr lang="en-GB" dirty="0" err="1"/>
              <a:t>haproxy.cfg</a:t>
            </a:r>
            <a:endParaRPr lang="en-GB" dirty="0"/>
          </a:p>
          <a:p>
            <a:pPr latinLnBrk="1"/>
            <a:r>
              <a:rPr lang="en-GB" dirty="0"/>
              <a:t>├── </a:t>
            </a:r>
            <a:r>
              <a:rPr lang="en-GB" dirty="0" err="1"/>
              <a:t>main.py</a:t>
            </a:r>
            <a:endParaRPr lang="en-GB" dirty="0"/>
          </a:p>
          <a:p>
            <a:pPr latinLnBrk="1"/>
            <a:r>
              <a:rPr lang="en-GB" dirty="0"/>
              <a:t>├── </a:t>
            </a:r>
            <a:r>
              <a:rPr lang="en-GB" dirty="0" err="1"/>
              <a:t>patroni.yml</a:t>
            </a:r>
            <a:endParaRPr lang="en-GB" dirty="0"/>
          </a:p>
          <a:p>
            <a:pPr latinLnBrk="1"/>
            <a:r>
              <a:rPr lang="en-GB" dirty="0"/>
              <a:t>└── scripts/</a:t>
            </a:r>
          </a:p>
          <a:p>
            <a:pPr latinLnBrk="1"/>
            <a:r>
              <a:rPr lang="en-GB" dirty="0"/>
              <a:t>    └── </a:t>
            </a:r>
            <a:r>
              <a:rPr lang="en-GB" dirty="0" err="1"/>
              <a:t>notify.sh</a:t>
            </a:r>
            <a:endParaRPr lang="en-GB" dirty="0"/>
          </a:p>
          <a:p>
            <a:pPr marL="133350" indent="0">
              <a:buNone/>
            </a:pP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3C0F1-889A-040F-1840-30FAC9BA1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720" y="1934519"/>
            <a:ext cx="30861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27010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2818</TotalTime>
  <Words>1465</Words>
  <Application>Microsoft Macintosh PowerPoint</Application>
  <PresentationFormat>On-screen Show (16:9)</PresentationFormat>
  <Paragraphs>207</Paragraphs>
  <Slides>55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Roboto Medium</vt:lpstr>
      <vt:lpstr>Roboto</vt:lpstr>
      <vt:lpstr>Courier New</vt:lpstr>
      <vt:lpstr>Arial</vt:lpstr>
      <vt:lpstr>Светлая тема</vt:lpstr>
      <vt:lpstr>Светлая тема</vt:lpstr>
      <vt:lpstr>Светлая тема</vt:lpstr>
      <vt:lpstr>PowerPoint Presentation</vt:lpstr>
      <vt:lpstr>Меня хорошо видно &amp; слышно?</vt:lpstr>
      <vt:lpstr>Защита проекта Тема: Создание и тестирование высоконагруженного отказоустойчивого кластера PostgreSQL на базе Patroni    </vt:lpstr>
      <vt:lpstr>План защиты</vt:lpstr>
      <vt:lpstr>PowerPoint Presentation</vt:lpstr>
      <vt:lpstr>Какие технологии использовались </vt:lpstr>
      <vt:lpstr>Что получилось</vt:lpstr>
      <vt:lpstr>Инфраструктурная диаграмма Docker</vt:lpstr>
      <vt:lpstr>Файловая диаграмма Docker</vt:lpstr>
      <vt:lpstr>Код проекта (dockerfile)</vt:lpstr>
      <vt:lpstr>Код проекта (.env) – файл переменных окружения</vt:lpstr>
      <vt:lpstr>Код проекта (docker-compose.yml).1</vt:lpstr>
      <vt:lpstr>Код проекта (docker-compose.yml).2</vt:lpstr>
      <vt:lpstr>Код проекта (docker-compose.yml).3</vt:lpstr>
      <vt:lpstr>Код проекта (docker-compose.yml).4</vt:lpstr>
      <vt:lpstr>Код проекта (docker-compose.yml).5</vt:lpstr>
      <vt:lpstr>Код проекта (docker-compose.yml).6</vt:lpstr>
      <vt:lpstr>Код проекта (haproxy.cfg)</vt:lpstr>
      <vt:lpstr>Код проекта (patroni.yml)</vt:lpstr>
      <vt:lpstr>Код проекта (notify.sh)</vt:lpstr>
      <vt:lpstr>Сборка проекта</vt:lpstr>
      <vt:lpstr>Работа проекта</vt:lpstr>
      <vt:lpstr>Работа проекта</vt:lpstr>
      <vt:lpstr>Работа проекта</vt:lpstr>
      <vt:lpstr>Работа проекта</vt:lpstr>
      <vt:lpstr>Работа проекта</vt:lpstr>
      <vt:lpstr>Инфраструктурная диаграмма Ansible  </vt:lpstr>
      <vt:lpstr>Схема работы балансировщика haproxy</vt:lpstr>
      <vt:lpstr>Файловая диаграмма Ansible</vt:lpstr>
      <vt:lpstr>Код проекта (vault.yml)</vt:lpstr>
      <vt:lpstr>Код проекта (vars.yml)</vt:lpstr>
      <vt:lpstr>Код проекта (inventory.yml)</vt:lpstr>
      <vt:lpstr>Код проекта (deploy-servers.yml)</vt:lpstr>
      <vt:lpstr>Код проекта (deploy-servers.yml)</vt:lpstr>
      <vt:lpstr>Код проекта (setup – tasks - main.yml)</vt:lpstr>
      <vt:lpstr>Код проекта (etcd – tasks - main.yml).1</vt:lpstr>
      <vt:lpstr>Код проекта (etcd – tasks - main.yml).2</vt:lpstr>
      <vt:lpstr>Код проекта (etcd – handlers - main.yml)</vt:lpstr>
      <vt:lpstr>Код проекта (etcd – templates – etcd.conf.j2)</vt:lpstr>
      <vt:lpstr>Код проекта (etcd – templates – etcd.service.j2)</vt:lpstr>
      <vt:lpstr>Код проекта (patroni – tasks – main.yml)</vt:lpstr>
      <vt:lpstr>Код проекта (patroni – templates – patroni.service.j2)</vt:lpstr>
      <vt:lpstr>Код проекта (patroni – templates – patroni-notify.sh.j2)</vt:lpstr>
      <vt:lpstr>Код проекта (patroni – templates – patroni.yml.j2)</vt:lpstr>
      <vt:lpstr>Код проекта (patroni – templates – patroni.yml.j2)</vt:lpstr>
      <vt:lpstr>Код проекта (haproxy – tasks – main.yml)</vt:lpstr>
      <vt:lpstr>Код проекта (haproxy – templates – haproxy.service.j2)</vt:lpstr>
      <vt:lpstr>Код проекта (haproxy – templates – haproxy.cfg.j2)</vt:lpstr>
      <vt:lpstr>Код проекта (haproxy – templates – haproxy.cfg.j2)</vt:lpstr>
      <vt:lpstr>Нагрузочное тестирование</vt:lpstr>
      <vt:lpstr>Нагрузочное тестирование</vt:lpstr>
      <vt:lpstr>Выводы </vt:lpstr>
      <vt:lpstr>PowerPoint Presentation</vt:lpstr>
      <vt:lpstr>Спасибо за внимание!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Zverev, Timur</cp:lastModifiedBy>
  <cp:revision>27</cp:revision>
  <dcterms:modified xsi:type="dcterms:W3CDTF">2025-12-09T16:02:22Z</dcterms:modified>
</cp:coreProperties>
</file>